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40"/>
  </p:notesMasterIdLst>
  <p:sldIdLst>
    <p:sldId id="298" r:id="rId5"/>
    <p:sldId id="349" r:id="rId6"/>
    <p:sldId id="350" r:id="rId7"/>
    <p:sldId id="305" r:id="rId8"/>
    <p:sldId id="304" r:id="rId9"/>
    <p:sldId id="306" r:id="rId10"/>
    <p:sldId id="348" r:id="rId11"/>
    <p:sldId id="351" r:id="rId12"/>
    <p:sldId id="352" r:id="rId13"/>
    <p:sldId id="353" r:id="rId14"/>
    <p:sldId id="354" r:id="rId15"/>
    <p:sldId id="355" r:id="rId16"/>
    <p:sldId id="356" r:id="rId17"/>
    <p:sldId id="357" r:id="rId18"/>
    <p:sldId id="358" r:id="rId19"/>
    <p:sldId id="359" r:id="rId20"/>
    <p:sldId id="360" r:id="rId21"/>
    <p:sldId id="361" r:id="rId22"/>
    <p:sldId id="362" r:id="rId23"/>
    <p:sldId id="364" r:id="rId24"/>
    <p:sldId id="365" r:id="rId25"/>
    <p:sldId id="366" r:id="rId26"/>
    <p:sldId id="367" r:id="rId27"/>
    <p:sldId id="368" r:id="rId28"/>
    <p:sldId id="369" r:id="rId29"/>
    <p:sldId id="370" r:id="rId30"/>
    <p:sldId id="371" r:id="rId31"/>
    <p:sldId id="372" r:id="rId32"/>
    <p:sldId id="373" r:id="rId33"/>
    <p:sldId id="374" r:id="rId34"/>
    <p:sldId id="375" r:id="rId35"/>
    <p:sldId id="377" r:id="rId36"/>
    <p:sldId id="376" r:id="rId37"/>
    <p:sldId id="378" r:id="rId38"/>
    <p:sldId id="379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1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/Relationships>
</file>

<file path=ppt/media/image1.jpe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tmp>
</file>

<file path=ppt/media/image18.tmp>
</file>

<file path=ppt/media/image19.tmp>
</file>

<file path=ppt/media/image2.png>
</file>

<file path=ppt/media/image20.tmp>
</file>

<file path=ppt/media/image21.tmp>
</file>

<file path=ppt/media/image22.tmp>
</file>

<file path=ppt/media/image23.tmp>
</file>

<file path=ppt/media/image24.tmp>
</file>

<file path=ppt/media/image25.tmp>
</file>

<file path=ppt/media/image26.tmp>
</file>

<file path=ppt/media/image27.tmp>
</file>

<file path=ppt/media/image28.tmp>
</file>

<file path=ppt/media/image29.tmp>
</file>

<file path=ppt/media/image3.svg>
</file>

<file path=ppt/media/image30.tmp>
</file>

<file path=ppt/media/image31.tmp>
</file>

<file path=ppt/media/image32.tmp>
</file>

<file path=ppt/media/image33.tmp>
</file>

<file path=ppt/media/image34.tmp>
</file>

<file path=ppt/media/image35.tmp>
</file>

<file path=ppt/media/image36.tmp>
</file>

<file path=ppt/media/image37.tmp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58D66-CDD8-41F7-88D9-A7D4FE41885C}" type="datetimeFigureOut">
              <a:rPr lang="en-GB" smtClean="0"/>
              <a:t>06/08/2022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9E6E1E-8EAA-4572-93AF-612C2EA178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519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 userDrawn="1"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mp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mp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mp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mp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mp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mp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mp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mp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mp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mp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mp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mp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mp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9.xml"/><Relationship Id="rId7" Type="http://schemas.openxmlformats.org/officeDocument/2006/relationships/slide" Target="slide13.xml"/><Relationship Id="rId2" Type="http://schemas.openxmlformats.org/officeDocument/2006/relationships/slide" Target="slide8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2.xml"/><Relationship Id="rId11" Type="http://schemas.openxmlformats.org/officeDocument/2006/relationships/slide" Target="slide17.xml"/><Relationship Id="rId5" Type="http://schemas.openxmlformats.org/officeDocument/2006/relationships/slide" Target="slide11.xml"/><Relationship Id="rId10" Type="http://schemas.openxmlformats.org/officeDocument/2006/relationships/slide" Target="slide16.xml"/><Relationship Id="rId4" Type="http://schemas.openxmlformats.org/officeDocument/2006/relationships/slide" Target="slide10.xml"/><Relationship Id="rId9" Type="http://schemas.openxmlformats.org/officeDocument/2006/relationships/slide" Target="slide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7" Type="http://schemas.openxmlformats.org/officeDocument/2006/relationships/slide" Target="slide28.xml"/><Relationship Id="rId2" Type="http://schemas.openxmlformats.org/officeDocument/2006/relationships/slide" Target="slide18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21.xml"/><Relationship Id="rId4" Type="http://schemas.openxmlformats.org/officeDocument/2006/relationships/slide" Target="slide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33.xml"/><Relationship Id="rId2" Type="http://schemas.openxmlformats.org/officeDocument/2006/relationships/slide" Target="slide30.xml"/><Relationship Id="rId1" Type="http://schemas.openxmlformats.org/officeDocument/2006/relationships/slideLayout" Target="../slideLayouts/slideLayout7.xml"/><Relationship Id="rId5" Type="http://schemas.openxmlformats.org/officeDocument/2006/relationships/slide" Target="slide35.xml"/><Relationship Id="rId4" Type="http://schemas.openxmlformats.org/officeDocument/2006/relationships/slide" Target="slide3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3" Type="http://schemas.openxmlformats.org/officeDocument/2006/relationships/slide" Target="slide24.xml"/><Relationship Id="rId7" Type="http://schemas.openxmlformats.org/officeDocument/2006/relationships/slide" Target="slide29.xml"/><Relationship Id="rId2" Type="http://schemas.openxmlformats.org/officeDocument/2006/relationships/slide" Target="slide2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7.xml"/><Relationship Id="rId5" Type="http://schemas.openxmlformats.org/officeDocument/2006/relationships/slide" Target="slide26.xml"/><Relationship Id="rId4" Type="http://schemas.openxmlformats.org/officeDocument/2006/relationships/slide" Target="slide25.xml"/><Relationship Id="rId9" Type="http://schemas.openxmlformats.org/officeDocument/2006/relationships/slide" Target="slide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i="1" dirty="0">
                <a:solidFill>
                  <a:schemeClr val="tx1"/>
                </a:solidFill>
              </a:rPr>
              <a:t>Students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200" cap="none" dirty="0"/>
              <a:t>A Summarization of the Answers Given by Students from the Survey Done by Kaggle in 2017,2018,2019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FF1FFFB6-C1F6-581E-B587-9EAF71E0C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720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73175C0E-1418-5C44-2D86-9C337232C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071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31830541-2BFB-98F1-8A9A-B79E1AFBE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497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779E672-AA17-D0D9-0EE2-70956B1F5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2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568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D3E65F0A-3054-EB4D-59B9-AA5C121F2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947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8C4CD53-BFCE-F08F-6E73-27AF00E4B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920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DF9998BC-A292-65D7-7002-6216451BC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485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60218004-6589-7B43-EC5C-430E839AD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92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292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00182038-F6D3-B352-D95E-25129A49E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29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83E68CD0-4BEA-810F-5DCA-E2E1213AB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416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D62C99-DF5E-336D-97B7-C1D0A6C0B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Read Before You Continue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EFF0A3-818E-0624-6370-02473498B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83" y="2455496"/>
            <a:ext cx="10058400" cy="3777664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Some Points To Address:</a:t>
            </a:r>
          </a:p>
          <a:p>
            <a:r>
              <a:rPr lang="en-US" dirty="0">
                <a:solidFill>
                  <a:schemeClr val="tx1"/>
                </a:solidFill>
              </a:rPr>
              <a:t>1) The Sheets Are In the Same Order As the Answers.</a:t>
            </a:r>
          </a:p>
          <a:p>
            <a:r>
              <a:rPr lang="en-US" dirty="0">
                <a:solidFill>
                  <a:schemeClr val="tx1"/>
                </a:solidFill>
              </a:rPr>
              <a:t>2) The Answers For Questions 2,3,5,6,8 Are in an Excel File That is in the Same Folder As This PowerPoint File</a:t>
            </a:r>
          </a:p>
          <a:p>
            <a:r>
              <a:rPr lang="en-US" dirty="0">
                <a:solidFill>
                  <a:schemeClr val="tx1"/>
                </a:solidFill>
              </a:rPr>
              <a:t>3) The Questions That talk about the individuals’ Companies were not Answered for Obvious Reasons</a:t>
            </a:r>
          </a:p>
          <a:p>
            <a:r>
              <a:rPr lang="en-US" dirty="0">
                <a:solidFill>
                  <a:schemeClr val="tx1"/>
                </a:solidFill>
              </a:rPr>
              <a:t>3) Click The Link placed on the Numbers Behind The Questions To Get to the Page That Contains The Answer</a:t>
            </a:r>
          </a:p>
          <a:p>
            <a:r>
              <a:rPr lang="en-US" dirty="0">
                <a:solidFill>
                  <a:schemeClr val="tx1"/>
                </a:solidFill>
              </a:rPr>
              <a:t>4) The Data For Questions 20,21,23,26A,27A,28A,29A,30A,31A,32A,35A,36 Was Unusable So the </a:t>
            </a:r>
            <a:r>
              <a:rPr lang="en-US">
                <a:solidFill>
                  <a:schemeClr val="tx1"/>
                </a:solidFill>
              </a:rPr>
              <a:t>Questions Were </a:t>
            </a:r>
            <a:r>
              <a:rPr lang="en-US" dirty="0">
                <a:solidFill>
                  <a:schemeClr val="tx1"/>
                </a:solidFill>
              </a:rPr>
              <a:t>Skipped.</a:t>
            </a:r>
          </a:p>
          <a:p>
            <a:r>
              <a:rPr lang="en-US" dirty="0">
                <a:solidFill>
                  <a:schemeClr val="tx1"/>
                </a:solidFill>
              </a:rPr>
              <a:t>5) The Labels Are Proportionate to the Values(Make Sure To Check Labels If You Are Comparing Between Professions).</a:t>
            </a:r>
          </a:p>
          <a:p>
            <a:r>
              <a:rPr lang="en-US" dirty="0">
                <a:solidFill>
                  <a:schemeClr val="tx1"/>
                </a:solidFill>
              </a:rPr>
              <a:t>6) This Was A Long Project So I Apologize For Any Typos.</a:t>
            </a:r>
          </a:p>
          <a:p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8042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CAB65F5E-8437-C6B7-ED3B-F0025A80E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430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E8D99B8-288D-3A97-06F2-7BF8A7AB0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6825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2A894D0A-F803-61D8-8A6E-A6521619E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9517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D6321B31-9323-D298-96FF-25AE75200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983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3FA755D9-7AD8-018C-7C94-A5D396C01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89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BD22BFA6-9BD1-E709-7AD9-AA5FE081D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703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funnel chart&#10;&#10;Description automatically generated">
            <a:extLst>
              <a:ext uri="{FF2B5EF4-FFF2-40B4-BE49-F238E27FC236}">
                <a16:creationId xmlns:a16="http://schemas.microsoft.com/office/drawing/2014/main" id="{2AD50CD1-CCAE-03C3-8B22-51F8987BE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8194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A08452C7-199C-9A9D-C62F-2114AE9CB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8470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3D06AA8-16C0-188F-8238-128540A46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3709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35D31F77-BDC3-EFCF-CFA2-D7F4C17A9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04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2779F603-B669-4AD6-82F9-E09F7616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8CD2DD-9ABE-C08A-10B8-7851B9742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6248" y="620720"/>
            <a:ext cx="5759431" cy="28081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Objectives</a:t>
            </a:r>
          </a:p>
        </p:txBody>
      </p:sp>
      <p:pic>
        <p:nvPicPr>
          <p:cNvPr id="39" name="Graphic 6" descr="Bullseye">
            <a:extLst>
              <a:ext uri="{FF2B5EF4-FFF2-40B4-BE49-F238E27FC236}">
                <a16:creationId xmlns:a16="http://schemas.microsoft.com/office/drawing/2014/main" id="{71877E24-0C1B-AB0B-27E4-D521C44DE9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999" y="1163529"/>
            <a:ext cx="4001315" cy="4001315"/>
          </a:xfrm>
          <a:prstGeom prst="rect">
            <a:avLst/>
          </a:prstGeom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ABFD994-C2DC-4E7D-9411-C7FF7813E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01663" y="3588862"/>
            <a:ext cx="5486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E798DCFB-14B6-4508-990A-13AB676C2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Graphic 5" descr="Badge 1 outline">
            <a:extLst>
              <a:ext uri="{FF2B5EF4-FFF2-40B4-BE49-F238E27FC236}">
                <a16:creationId xmlns:a16="http://schemas.microsoft.com/office/drawing/2014/main" id="{C122BCD9-0311-A0DF-6963-3BC3D6C349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96248" y="3543221"/>
            <a:ext cx="914400" cy="914400"/>
          </a:xfrm>
          <a:prstGeom prst="rect">
            <a:avLst/>
          </a:prstGeom>
        </p:spPr>
      </p:pic>
      <p:pic>
        <p:nvPicPr>
          <p:cNvPr id="26" name="Graphic 25" descr="Badge outline">
            <a:extLst>
              <a:ext uri="{FF2B5EF4-FFF2-40B4-BE49-F238E27FC236}">
                <a16:creationId xmlns:a16="http://schemas.microsoft.com/office/drawing/2014/main" id="{BB0A4727-DEBA-6C35-D4A2-63470CDBA2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96248" y="4409159"/>
            <a:ext cx="914400" cy="914400"/>
          </a:xfrm>
          <a:prstGeom prst="rect">
            <a:avLst/>
          </a:prstGeom>
        </p:spPr>
      </p:pic>
      <p:pic>
        <p:nvPicPr>
          <p:cNvPr id="45" name="Graphic 44" descr="Badge 3 outline">
            <a:extLst>
              <a:ext uri="{FF2B5EF4-FFF2-40B4-BE49-F238E27FC236}">
                <a16:creationId xmlns:a16="http://schemas.microsoft.com/office/drawing/2014/main" id="{9BE18C70-1BF2-1166-C5B9-2373529926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396248" y="5275097"/>
            <a:ext cx="914400" cy="9144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2FA777CA-5889-9407-EF17-CD7C3F0AEC92}"/>
              </a:ext>
            </a:extLst>
          </p:cNvPr>
          <p:cNvSpPr txBox="1"/>
          <p:nvPr/>
        </p:nvSpPr>
        <p:spPr>
          <a:xfrm>
            <a:off x="6310648" y="3781425"/>
            <a:ext cx="353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Locate The Most Popular Tools Among Professionals</a:t>
            </a:r>
            <a:endParaRPr lang="en-GB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8708F03-B9F9-4C06-76DA-388885CC1212}"/>
              </a:ext>
            </a:extLst>
          </p:cNvPr>
          <p:cNvSpPr txBox="1"/>
          <p:nvPr/>
        </p:nvSpPr>
        <p:spPr>
          <a:xfrm>
            <a:off x="6310648" y="4628766"/>
            <a:ext cx="3614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Check Their </a:t>
            </a:r>
            <a:r>
              <a:rPr lang="en-US" dirty="0"/>
              <a:t>Recommendations To Locate The Most Useful Tools</a:t>
            </a:r>
            <a:endParaRPr lang="en-GB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25ED4C9-8941-444F-ED37-0854584AB979}"/>
              </a:ext>
            </a:extLst>
          </p:cNvPr>
          <p:cNvSpPr txBox="1"/>
          <p:nvPr/>
        </p:nvSpPr>
        <p:spPr>
          <a:xfrm>
            <a:off x="6310648" y="5477583"/>
            <a:ext cx="353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Understand Which Tools Are in High Demand in the Market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20477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F8DD0359-7A79-879F-F45B-86991FB77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798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C59A600-2E2F-9981-F1C8-C48662E1C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7265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DE36F3DF-44B8-13BC-C67E-41FBDFF4F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544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07820FAD-3FA9-6DEA-30B6-A43F3CC0F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0723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C41DE8D4-92B6-5376-E865-F22586D5F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7077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188DA767-FC75-137C-3831-3B2353490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411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99B65-35F9-D75F-A5FD-4EB243281D4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309723"/>
            <a:ext cx="10058400" cy="55130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The Questions</a:t>
            </a:r>
            <a:endParaRPr lang="en-GB" dirty="0"/>
          </a:p>
        </p:txBody>
      </p:sp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BDFD2E0C-BE5A-43E9-B1DE-F022B9EECC9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084655644"/>
              </p:ext>
            </p:extLst>
          </p:nvPr>
        </p:nvGraphicFramePr>
        <p:xfrm>
          <a:off x="391887" y="1081833"/>
          <a:ext cx="11467322" cy="5290975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2751615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881651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820458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3013598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12900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>
                          <a:hlinkClick r:id="rId2" action="ppaction://hlinksldjump"/>
                        </a:rPr>
                        <a:t>1</a:t>
                      </a:r>
                      <a:r>
                        <a:rPr lang="en-GB" sz="1400" dirty="0"/>
                        <a:t>) What is your age?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2) What is your gender?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3) In which country do you currently reside?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2" action="ppaction://hlinksldjump"/>
                        </a:rPr>
                        <a:t>4</a:t>
                      </a:r>
                      <a:r>
                        <a:rPr lang="en-US" sz="1400" dirty="0"/>
                        <a:t>) What is the highest level of formal education that you have attained or plan to attain within the next 2 years?</a:t>
                      </a: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1483704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5) Select the title most similar to your current role (or most recent title if retired)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6) For how many years have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you been writing code and/or programming?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3" action="ppaction://hlinksldjump"/>
                        </a:rPr>
                        <a:t>7</a:t>
                      </a:r>
                      <a:r>
                        <a:rPr lang="en-US" sz="1400" dirty="0"/>
                        <a:t>) What programming languages do you use on a regular basis? (Select all that apply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8) What programming language would you recommend an aspiring data scientist to learn first?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13316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4" action="ppaction://hlinksldjump"/>
                        </a:rPr>
                        <a:t>9</a:t>
                      </a:r>
                      <a:r>
                        <a:rPr lang="en-US" sz="1400" dirty="0"/>
                        <a:t>) Which of the following integrated development environments (IDE's) do you use on a regular basis?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5" action="ppaction://hlinksldjump"/>
                        </a:rPr>
                        <a:t>10</a:t>
                      </a:r>
                      <a:r>
                        <a:rPr lang="en-US" sz="1400" dirty="0"/>
                        <a:t>) Which of the following hosted notebook products do you use on a regular basis?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6" action="ppaction://hlinksldjump"/>
                        </a:rPr>
                        <a:t>11</a:t>
                      </a:r>
                      <a:r>
                        <a:rPr lang="en-US" sz="1400" dirty="0"/>
                        <a:t>) What type of computing platform do you use most often for your data science projects?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7" action="ppaction://hlinksldjump"/>
                        </a:rPr>
                        <a:t>12</a:t>
                      </a:r>
                      <a:r>
                        <a:rPr lang="en-US" sz="1400" dirty="0"/>
                        <a:t>) Which types of specialized hardware do you use on a regular basis? (Select all that apply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1185578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8" action="ppaction://hlinksldjump"/>
                        </a:rPr>
                        <a:t>13</a:t>
                      </a:r>
                      <a:r>
                        <a:rPr lang="en-US" sz="1400" dirty="0"/>
                        <a:t>) Approximately how many times have you used a TPU (tensor processing unit)?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9" action="ppaction://hlinksldjump"/>
                        </a:rPr>
                        <a:t>14</a:t>
                      </a:r>
                      <a:r>
                        <a:rPr lang="en-US" sz="1400" dirty="0"/>
                        <a:t>) What data visualization libraries or tools do you use on a regular basis?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10" action="ppaction://hlinksldjump"/>
                        </a:rPr>
                        <a:t>15</a:t>
                      </a:r>
                      <a:r>
                        <a:rPr lang="en-US" sz="1400" dirty="0"/>
                        <a:t>) For how many years have you used machine learning methods?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11" action="ppaction://hlinksldjump"/>
                        </a:rPr>
                        <a:t>16</a:t>
                      </a:r>
                      <a:r>
                        <a:rPr lang="en-US" sz="1400" dirty="0"/>
                        <a:t>) Which of the following machine learning frameworks do you use on a regular basis?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  <p:sp>
        <p:nvSpPr>
          <p:cNvPr id="3" name="Arrow: Right 2">
            <a:extLst>
              <a:ext uri="{FF2B5EF4-FFF2-40B4-BE49-F238E27FC236}">
                <a16:creationId xmlns:a16="http://schemas.microsoft.com/office/drawing/2014/main" id="{E6B771A1-574C-7703-E9E3-32F5FFC329F3}"/>
              </a:ext>
            </a:extLst>
          </p:cNvPr>
          <p:cNvSpPr/>
          <p:nvPr/>
        </p:nvSpPr>
        <p:spPr>
          <a:xfrm>
            <a:off x="962446" y="829916"/>
            <a:ext cx="1352939" cy="2519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73C073-A872-EA7C-6212-5C86A9DE2A12}"/>
              </a:ext>
            </a:extLst>
          </p:cNvPr>
          <p:cNvSpPr txBox="1"/>
          <p:nvPr/>
        </p:nvSpPr>
        <p:spPr>
          <a:xfrm>
            <a:off x="923731" y="214697"/>
            <a:ext cx="143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Begin From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9DE6405-0307-B29F-458E-A8FEB3BB992E}"/>
              </a:ext>
            </a:extLst>
          </p:cNvPr>
          <p:cNvCxnSpPr>
            <a:cxnSpLocks/>
          </p:cNvCxnSpPr>
          <p:nvPr/>
        </p:nvCxnSpPr>
        <p:spPr>
          <a:xfrm>
            <a:off x="3460103" y="861028"/>
            <a:ext cx="52717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975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99B65-35F9-D75F-A5FD-4EB243281D4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309723"/>
            <a:ext cx="10058400" cy="55130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The Questions</a:t>
            </a:r>
            <a:endParaRPr lang="en-GB" dirty="0"/>
          </a:p>
        </p:txBody>
      </p:sp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BDFD2E0C-BE5A-43E9-B1DE-F022B9EECC9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878062803"/>
              </p:ext>
            </p:extLst>
          </p:nvPr>
        </p:nvGraphicFramePr>
        <p:xfrm>
          <a:off x="391886" y="1081839"/>
          <a:ext cx="11392676" cy="5352507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2733704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862893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802098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993981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1160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2" action="ppaction://hlinksldjump"/>
                        </a:rPr>
                        <a:t>17</a:t>
                      </a:r>
                      <a:r>
                        <a:rPr lang="en-US" sz="1400" dirty="0"/>
                        <a:t>) Which of the following ML algorithms do you use on a regular basis?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3" action="ppaction://hlinksldjump"/>
                        </a:rPr>
                        <a:t>18</a:t>
                      </a:r>
                      <a:r>
                        <a:rPr lang="en-US" sz="1400" dirty="0"/>
                        <a:t>) Which categories of computer vision methods do you use on a regular basis? (Select all that apply)</a:t>
                      </a: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4" action="ppaction://hlinksldjump"/>
                        </a:rPr>
                        <a:t>19</a:t>
                      </a:r>
                      <a:r>
                        <a:rPr lang="en-US" sz="1400" dirty="0"/>
                        <a:t>) Which of the following natural language processing (NLP) methods do you use on a regular basis? (Select all that apply)</a:t>
                      </a: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20) What is the size of the company where you are employed?</a:t>
                      </a: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1539658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22) Does your current employer incorporate machine learning methods into their business?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23) Select any activities that make up an important part of your role at work: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5" action="ppaction://hlinksldjump"/>
                        </a:rPr>
                        <a:t>24</a:t>
                      </a:r>
                      <a:r>
                        <a:rPr lang="en-US" sz="1400" dirty="0"/>
                        <a:t>) What is your current yearly compensation (approximate $USD)?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6" action="ppaction://hlinksldjump"/>
                        </a:rPr>
                        <a:t>25</a:t>
                      </a:r>
                      <a:r>
                        <a:rPr lang="en-US" sz="1400" dirty="0"/>
                        <a:t>) Approximately how much money have you (or your team) spent on machine learning and/or cloud computing services at home (or at work) in the past 5 years (approximate $USD)?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13262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26A) Which of the following cloud computing platforms do you use on a regular basis?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27A) Do you use any of the following cloud computing products on a regular basis?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28A) Do you use any of the following machine learning products on a regular basis?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29A) Which of the following big data products (relational databases, data warehouses, data lakes, or similar) do you use on a regular basis?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1326298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30) Which of the following big data products (relational database, data warehouse, data lake, or similar) do you use most often?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/>
                        <a:t>31A) Which of the following business intelligence tools do you use on a regular basis?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i="1" cap="none" spc="0" dirty="0">
                          <a:solidFill>
                            <a:schemeClr val="tx1"/>
                          </a:solidFill>
                        </a:rPr>
                        <a:t>32) </a:t>
                      </a:r>
                      <a:r>
                        <a:rPr lang="en-US" sz="1400" dirty="0"/>
                        <a:t>Which of the following business intelligence tools do you use most often?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7" action="ppaction://hlinksldjump"/>
                        </a:rPr>
                        <a:t>33A</a:t>
                      </a:r>
                      <a:r>
                        <a:rPr lang="en-US" sz="1400" dirty="0"/>
                        <a:t>) Do you use any automated machine learning tools (or partial </a:t>
                      </a:r>
                      <a:r>
                        <a:rPr lang="en-US" sz="1400" dirty="0" err="1"/>
                        <a:t>AutoML</a:t>
                      </a:r>
                      <a:r>
                        <a:rPr lang="en-US" sz="1400" dirty="0"/>
                        <a:t> tools) on a regular basis?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  <p:sp>
        <p:nvSpPr>
          <p:cNvPr id="3" name="Arrow: Right 2">
            <a:extLst>
              <a:ext uri="{FF2B5EF4-FFF2-40B4-BE49-F238E27FC236}">
                <a16:creationId xmlns:a16="http://schemas.microsoft.com/office/drawing/2014/main" id="{E6B771A1-574C-7703-E9E3-32F5FFC329F3}"/>
              </a:ext>
            </a:extLst>
          </p:cNvPr>
          <p:cNvSpPr/>
          <p:nvPr/>
        </p:nvSpPr>
        <p:spPr>
          <a:xfrm>
            <a:off x="962446" y="829916"/>
            <a:ext cx="1352939" cy="2519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73C073-A872-EA7C-6212-5C86A9DE2A12}"/>
              </a:ext>
            </a:extLst>
          </p:cNvPr>
          <p:cNvSpPr txBox="1"/>
          <p:nvPr/>
        </p:nvSpPr>
        <p:spPr>
          <a:xfrm>
            <a:off x="923731" y="214697"/>
            <a:ext cx="143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Begin From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9DE6405-0307-B29F-458E-A8FEB3BB992E}"/>
              </a:ext>
            </a:extLst>
          </p:cNvPr>
          <p:cNvCxnSpPr>
            <a:cxnSpLocks/>
          </p:cNvCxnSpPr>
          <p:nvPr/>
        </p:nvCxnSpPr>
        <p:spPr>
          <a:xfrm>
            <a:off x="3460103" y="861028"/>
            <a:ext cx="52717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8038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99B65-35F9-D75F-A5FD-4EB243281D4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309723"/>
            <a:ext cx="10058400" cy="55130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The Questions</a:t>
            </a:r>
            <a:endParaRPr lang="en-GB" dirty="0"/>
          </a:p>
        </p:txBody>
      </p:sp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BDFD2E0C-BE5A-43E9-B1DE-F022B9EECC9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1959618"/>
              </p:ext>
            </p:extLst>
          </p:nvPr>
        </p:nvGraphicFramePr>
        <p:xfrm>
          <a:off x="320350" y="1819923"/>
          <a:ext cx="11605318" cy="3693109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277176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902753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155149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739982">
                  <a:extLst>
                    <a:ext uri="{9D8B030D-6E8A-4147-A177-3AD203B41FA5}">
                      <a16:colId xmlns:a16="http://schemas.microsoft.com/office/drawing/2014/main" val="2847893652"/>
                    </a:ext>
                  </a:extLst>
                </a:gridCol>
                <a:gridCol w="3035668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17176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2" action="ppaction://hlinksldjump"/>
                        </a:rPr>
                        <a:t>34A</a:t>
                      </a:r>
                      <a:r>
                        <a:rPr lang="en-US" sz="1400" dirty="0"/>
                        <a:t>) Which of the following automated machine learning tools (or partial </a:t>
                      </a:r>
                      <a:r>
                        <a:rPr lang="en-US" sz="1400" dirty="0" err="1"/>
                        <a:t>AutoML</a:t>
                      </a:r>
                      <a:r>
                        <a:rPr lang="en-US" sz="1400" dirty="0"/>
                        <a:t> tools) do you use on a regular basis?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35A) Do you use any tools to help manage machine learning experiments? (Select all that apply</a:t>
                      </a: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36) Where do you publicly share or deploy your data analysis or machine learning applications? (Select all that apply)</a:t>
                      </a: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3" action="ppaction://hlinksldjump"/>
                        </a:rPr>
                        <a:t>37</a:t>
                      </a:r>
                      <a:r>
                        <a:rPr lang="en-US" sz="1400" dirty="0"/>
                        <a:t>) On which platforms have you begun or completed data science courses? (Select all that apply)</a:t>
                      </a:r>
                      <a:endParaRPr lang="en-US" sz="1400" b="0" i="1" cap="all" spc="150" dirty="0">
                        <a:solidFill>
                          <a:schemeClr val="lt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1975486"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4" action="ppaction://hlinksldjump"/>
                        </a:rPr>
                        <a:t>38</a:t>
                      </a:r>
                      <a:r>
                        <a:rPr lang="en-US" sz="1400" dirty="0"/>
                        <a:t>) What is the primary tool that you use at work or school to analyze data? (Include text response)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 hMerge="1"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 hMerge="1"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5" action="ppaction://hlinksldjump"/>
                        </a:rPr>
                        <a:t>39</a:t>
                      </a:r>
                      <a:r>
                        <a:rPr lang="en-US" sz="1400" dirty="0"/>
                        <a:t>) Who/what are your favorite media sources that report on data science topics?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 hMerge="1"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</a:tbl>
          </a:graphicData>
        </a:graphic>
      </p:graphicFrame>
      <p:sp>
        <p:nvSpPr>
          <p:cNvPr id="3" name="Arrow: Right 2">
            <a:extLst>
              <a:ext uri="{FF2B5EF4-FFF2-40B4-BE49-F238E27FC236}">
                <a16:creationId xmlns:a16="http://schemas.microsoft.com/office/drawing/2014/main" id="{E6B771A1-574C-7703-E9E3-32F5FFC329F3}"/>
              </a:ext>
            </a:extLst>
          </p:cNvPr>
          <p:cNvSpPr/>
          <p:nvPr/>
        </p:nvSpPr>
        <p:spPr>
          <a:xfrm>
            <a:off x="962446" y="829916"/>
            <a:ext cx="1352939" cy="2519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73C073-A872-EA7C-6212-5C86A9DE2A12}"/>
              </a:ext>
            </a:extLst>
          </p:cNvPr>
          <p:cNvSpPr txBox="1"/>
          <p:nvPr/>
        </p:nvSpPr>
        <p:spPr>
          <a:xfrm>
            <a:off x="923731" y="214697"/>
            <a:ext cx="143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Begin From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9DE6405-0307-B29F-458E-A8FEB3BB992E}"/>
              </a:ext>
            </a:extLst>
          </p:cNvPr>
          <p:cNvCxnSpPr>
            <a:cxnSpLocks/>
          </p:cNvCxnSpPr>
          <p:nvPr/>
        </p:nvCxnSpPr>
        <p:spPr>
          <a:xfrm>
            <a:off x="3460103" y="861028"/>
            <a:ext cx="52717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5239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99B65-35F9-D75F-A5FD-4EB243281D4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309723"/>
            <a:ext cx="10058400" cy="551305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Supplementary Questions</a:t>
            </a:r>
          </a:p>
        </p:txBody>
      </p:sp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BDFD2E0C-BE5A-43E9-B1DE-F022B9EECC9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728854952"/>
              </p:ext>
            </p:extLst>
          </p:nvPr>
        </p:nvGraphicFramePr>
        <p:xfrm>
          <a:off x="320351" y="1081842"/>
          <a:ext cx="11551299" cy="5265683"/>
        </p:xfrm>
        <a:graphic>
          <a:graphicData uri="http://schemas.openxmlformats.org/drawingml/2006/table">
            <a:tbl>
              <a:tblPr bandRow="1">
                <a:tableStyleId>{69012ECD-51FC-41F1-AA8D-1B2483CD663E}</a:tableStyleId>
              </a:tblPr>
              <a:tblGrid>
                <a:gridCol w="277176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902753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841112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3035668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2803445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2" action="ppaction://hlinksldjump"/>
                        </a:rPr>
                        <a:t>26B</a:t>
                      </a:r>
                      <a:r>
                        <a:rPr lang="en-US" sz="1400" dirty="0"/>
                        <a:t>) Which of the following cloud computing platforms do you hope to become more familiar with in the next 2 years?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3" action="ppaction://hlinksldjump"/>
                        </a:rPr>
                        <a:t>27B</a:t>
                      </a:r>
                      <a:r>
                        <a:rPr lang="en-US" sz="1400" dirty="0"/>
                        <a:t>) In the next 2 years, do you hope to become more familiar with any of these specific cloud computing products?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4" action="ppaction://hlinksldjump"/>
                        </a:rPr>
                        <a:t>28B</a:t>
                      </a:r>
                      <a:r>
                        <a:rPr lang="en-US" sz="1400" dirty="0"/>
                        <a:t>) In the next 2 years, do you hope to become more familiar with any of these specific machine learning products?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5" action="ppaction://hlinksldjump"/>
                        </a:rPr>
                        <a:t>29B</a:t>
                      </a:r>
                      <a:r>
                        <a:rPr lang="en-US" sz="1400" dirty="0"/>
                        <a:t>) Which of the following big data products (relational databases, data warehouses, data lakes, or similar) do you hope to become more familiar with in the next 2 years? (Select all that apply)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2462238"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6" action="ppaction://hlinksldjump"/>
                        </a:rPr>
                        <a:t>31B</a:t>
                      </a:r>
                      <a:r>
                        <a:rPr lang="en-US" sz="1400" dirty="0"/>
                        <a:t>) Which of the following business intelligence tools do you hope to become more familiar with in the next 2 years?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7" action="ppaction://hlinksldjump"/>
                        </a:rPr>
                        <a:t>33B</a:t>
                      </a:r>
                      <a:r>
                        <a:rPr lang="en-US" sz="1400" dirty="0"/>
                        <a:t>) Which categories of automated machine learning tools (or partial </a:t>
                      </a:r>
                      <a:r>
                        <a:rPr lang="en-US" sz="1400" dirty="0" err="1"/>
                        <a:t>AutoML</a:t>
                      </a:r>
                      <a:r>
                        <a:rPr lang="en-US" sz="1400" dirty="0"/>
                        <a:t> tools) do you hope to become more familiar with in the next 2 years?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400" dirty="0">
                          <a:hlinkClick r:id="rId8" action="ppaction://hlinksldjump"/>
                        </a:rPr>
                        <a:t>34B</a:t>
                      </a:r>
                      <a:r>
                        <a:rPr lang="en-US" sz="1400" dirty="0"/>
                        <a:t>) Which specific automated machine learning tools (or partial </a:t>
                      </a:r>
                      <a:r>
                        <a:rPr lang="en-US" sz="1400" dirty="0" err="1"/>
                        <a:t>AutoML</a:t>
                      </a:r>
                      <a:r>
                        <a:rPr lang="en-US" sz="1400" dirty="0"/>
                        <a:t> tools) do you hope to become more familiar with in the next 2 years?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hlinkClick r:id="rId9" action="ppaction://hlinksldjump"/>
                        </a:rPr>
                        <a:t>35B</a:t>
                      </a:r>
                      <a:r>
                        <a:rPr lang="en-US" sz="1400" dirty="0"/>
                        <a:t>) In the next 2 years, do you hope to become more familiar with any of these tools for managing ML experiments? (Select all that apply) </a:t>
                      </a: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Tx/>
                        <a:buNone/>
                      </a:pPr>
                      <a:endParaRPr lang="en-US" sz="1400" i="1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9749" marR="129749" marT="129749" marB="129749" anchor="ctr"/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</a:tbl>
          </a:graphicData>
        </a:graphic>
      </p:graphicFrame>
      <p:sp>
        <p:nvSpPr>
          <p:cNvPr id="3" name="Arrow: Right 2">
            <a:extLst>
              <a:ext uri="{FF2B5EF4-FFF2-40B4-BE49-F238E27FC236}">
                <a16:creationId xmlns:a16="http://schemas.microsoft.com/office/drawing/2014/main" id="{E6B771A1-574C-7703-E9E3-32F5FFC329F3}"/>
              </a:ext>
            </a:extLst>
          </p:cNvPr>
          <p:cNvSpPr/>
          <p:nvPr/>
        </p:nvSpPr>
        <p:spPr>
          <a:xfrm>
            <a:off x="962446" y="829916"/>
            <a:ext cx="1352939" cy="2519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73C073-A872-EA7C-6212-5C86A9DE2A12}"/>
              </a:ext>
            </a:extLst>
          </p:cNvPr>
          <p:cNvSpPr txBox="1"/>
          <p:nvPr/>
        </p:nvSpPr>
        <p:spPr>
          <a:xfrm>
            <a:off x="923731" y="214697"/>
            <a:ext cx="143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Begin From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9DE6405-0307-B29F-458E-A8FEB3BB992E}"/>
              </a:ext>
            </a:extLst>
          </p:cNvPr>
          <p:cNvCxnSpPr>
            <a:cxnSpLocks/>
          </p:cNvCxnSpPr>
          <p:nvPr/>
        </p:nvCxnSpPr>
        <p:spPr>
          <a:xfrm>
            <a:off x="3460103" y="861028"/>
            <a:ext cx="52717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8506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FE3A8DE-CD81-2745-84C5-C48F22766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82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4297A4D1-7E0F-7731-ECE9-FEA5002C9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9216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{F13E52B3-66D7-4FE4-BCD5-1B967FF55963}tf22712842_win32</Template>
  <TotalTime>765</TotalTime>
  <Words>1250</Words>
  <Application>Microsoft Office PowerPoint</Application>
  <PresentationFormat>Widescreen</PresentationFormat>
  <Paragraphs>70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Bookman Old Style</vt:lpstr>
      <vt:lpstr>Calibri</vt:lpstr>
      <vt:lpstr>Franklin Gothic Book</vt:lpstr>
      <vt:lpstr>1_RetrospectVTI</vt:lpstr>
      <vt:lpstr>Students</vt:lpstr>
      <vt:lpstr>Read Before You Continue</vt:lpstr>
      <vt:lpstr>Objectives</vt:lpstr>
      <vt:lpstr>The Questions</vt:lpstr>
      <vt:lpstr>The Questions</vt:lpstr>
      <vt:lpstr>The Questions</vt:lpstr>
      <vt:lpstr>Supplementary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Analysts</dc:title>
  <dc:creator>dane Mokao</dc:creator>
  <cp:lastModifiedBy>dane Mokao</cp:lastModifiedBy>
  <cp:revision>8</cp:revision>
  <dcterms:created xsi:type="dcterms:W3CDTF">2022-08-03T13:53:31Z</dcterms:created>
  <dcterms:modified xsi:type="dcterms:W3CDTF">2022-08-06T15:29:10Z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